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17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20.jpeg" ContentType="image/jpeg"/>
  <Override PartName="/ppt/media/image21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alibri"/>
              </a:rPr>
              <a:t>Kliknij, aby przesunąć slajd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2000" spc="-1" strike="noStrike">
                <a:latin typeface="Arial"/>
              </a:rPr>
              <a:t>Kliknij, aby edytować format notatek</a:t>
            </a:r>
            <a:endParaRPr b="0" lang="pl-PL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l-PL" sz="1400" spc="-1" strike="noStrike">
                <a:latin typeface="Times New Roman"/>
              </a:rPr>
              <a:t>&lt;główka&gt;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l-PL" sz="1400" spc="-1" strike="noStrike">
                <a:latin typeface="Times New Roman"/>
              </a:rPr>
              <a:t>&lt;data/godzina&gt;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l-PL" sz="1400" spc="-1" strike="noStrike">
                <a:latin typeface="Times New Roman"/>
              </a:rPr>
              <a:t>&lt;stopka&gt;</a:t>
            </a:r>
            <a:endParaRPr b="0" lang="pl-PL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CC02ECF-D5A6-49BC-AB5F-F79C3245FCF6}" type="slidenum">
              <a:rPr b="0" lang="pl-PL" sz="1400" spc="-1" strike="noStrike">
                <a:latin typeface="Times New Roman"/>
              </a:rPr>
              <a:t>&lt;numer&gt;</a:t>
            </a:fld>
            <a:endParaRPr b="0" lang="pl-PL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pl-PL" sz="2000" spc="-1" strike="noStrike">
              <a:latin typeface="Arial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098E14C-8542-4D2F-974E-89BA9484502E}" type="slidenum">
              <a:rPr b="0" lang="pl-PL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21C38A4-BA0D-4101-97DA-403ED058A2AF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21-5-31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7B6833F-6299-4CD6-A32D-AA08D2A65E18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format tekstu konspektu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Drugi poziom konspektu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Trzeci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Szósty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Siódmy poziom konspektu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4400" spc="-1" strike="noStrike">
                <a:solidFill>
                  <a:srgbClr val="000000"/>
                </a:solidFill>
                <a:latin typeface="Calibri"/>
              </a:rPr>
              <a:t>Kliknij, aby edytować styl</a:t>
            </a:r>
            <a:endParaRPr b="0" lang="pl-P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3200" spc="-1" strike="noStrike">
                <a:solidFill>
                  <a:srgbClr val="000000"/>
                </a:solidFill>
                <a:latin typeface="Calibri"/>
              </a:rPr>
              <a:t>Kliknij, aby edytować style wzorca tekstu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800" spc="-1" strike="noStrike">
                <a:solidFill>
                  <a:srgbClr val="000000"/>
                </a:solidFill>
                <a:latin typeface="Calibri"/>
              </a:rPr>
              <a:t>Drugi poziom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000000"/>
                </a:solidFill>
                <a:latin typeface="Calibri"/>
              </a:rPr>
              <a:t>Trzeci poziom</a:t>
            </a:r>
            <a:endParaRPr b="0" lang="pl-PL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Czwarty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pl-PL" sz="2000" spc="-1" strike="noStrike">
                <a:solidFill>
                  <a:srgbClr val="000000"/>
                </a:solidFill>
                <a:latin typeface="Calibri"/>
              </a:rPr>
              <a:t>Piąty poziom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B394CAF-C74D-41FA-A144-DEE5CFE91F49}" type="datetime">
              <a:rPr b="0" lang="pl-PL" sz="1200" spc="-1" strike="noStrike">
                <a:solidFill>
                  <a:srgbClr val="8b8b8b"/>
                </a:solidFill>
                <a:latin typeface="Calibri"/>
              </a:rPr>
              <a:t>21-5-31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33C34A2-C568-4D4E-BBF3-76FDB63E1BFD}" type="slidenum">
              <a:rPr b="0" lang="pl-PL" sz="1200" spc="-1" strike="noStrike">
                <a:solidFill>
                  <a:srgbClr val="8b8b8b"/>
                </a:solidFill>
                <a:latin typeface="Calibri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www.luxmed.pl/dla-pacjentow/zdrowie-w-4-krokach/zdrowie-na-co-dzien/zobacz-co-radzi-lekarz-lux-med/dorosli/zasady-zdrowego-zywienia.html" TargetMode="External"/><Relationship Id="rId2" Type="http://schemas.openxmlformats.org/officeDocument/2006/relationships/hyperlink" Target="https://sites.google.com/site/zdrowystylzyciabypetitka/szkodliwosc-uzywek---nalogi" TargetMode="External"/><Relationship Id="rId3" Type="http://schemas.openxmlformats.org/officeDocument/2006/relationships/hyperlink" Target="https://superflavon.eu/odpoczynek" TargetMode="External"/><Relationship Id="rId4" Type="http://schemas.openxmlformats.org/officeDocument/2006/relationships/hyperlink" Target="https://epodreczniki.pl/a/radzimy-sobie-ze-stresem/DghhTE3WT" TargetMode="External"/><Relationship Id="rId5" Type="http://schemas.openxmlformats.org/officeDocument/2006/relationships/image" Target="../media/image21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 descr="Premium Photo | Frame of fresh fruits on white background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1214280" y="1785960"/>
            <a:ext cx="8229240" cy="32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6000" spc="-1" strike="noStrike">
                <a:solidFill>
                  <a:srgbClr val="74b230"/>
                </a:solidFill>
                <a:latin typeface="Stencil"/>
              </a:rPr>
              <a:t>W zdrowym ciele, zdrowy duch !</a:t>
            </a:r>
            <a:endParaRPr b="0" lang="pl-PL" sz="6000" spc="-1" strike="noStrike">
              <a:latin typeface="Arial"/>
            </a:endParaRPr>
          </a:p>
        </p:txBody>
      </p:sp>
    </p:spTree>
  </p:cSld>
  <p:transition advTm="4000">
    <p:newsflash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142920" y="5143680"/>
            <a:ext cx="8857800" cy="154260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Jeżeli zastosujemy się do zasad zdrowego stylu życia będziemy zdrowi, pełni energii i nasze samopoczucie na pewno bardzo się poprawi.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2" name="Picture 2" descr="Czym jest zdrowie i jak o nie dbać?"/>
          <p:cNvPicPr/>
          <p:nvPr/>
        </p:nvPicPr>
        <p:blipFill>
          <a:blip r:embed="rId1"/>
          <a:stretch/>
        </p:blipFill>
        <p:spPr>
          <a:xfrm>
            <a:off x="714240" y="142920"/>
            <a:ext cx="7643520" cy="4857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57120" y="1500120"/>
            <a:ext cx="8543520" cy="507168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pl-PL" sz="3200" spc="-1" strike="noStrike">
                <a:solidFill>
                  <a:srgbClr val="ffffff"/>
                </a:solidFill>
                <a:latin typeface="Times New Roman"/>
              </a:rPr>
              <a:t>Prezentację przygotowała: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r>
              <a:rPr b="1" i="1" lang="pl-PL" sz="2800" spc="-1" strike="noStrike">
                <a:solidFill>
                  <a:srgbClr val="ffffff"/>
                </a:solidFill>
                <a:latin typeface="Times New Roman"/>
              </a:rPr>
              <a:t>Milena Kozłowska z kl. VII d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r>
              <a:rPr b="1" i="1" lang="pl-PL" sz="1800" spc="-1" strike="noStrike">
                <a:solidFill>
                  <a:srgbClr val="ffffff"/>
                </a:solidFill>
                <a:latin typeface="Times New Roman"/>
              </a:rPr>
              <a:t>Szkoła Podstawowa nr 2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961"/>
              </a:spcBef>
            </a:pPr>
            <a:r>
              <a:rPr b="1" i="1" lang="pl-PL" sz="1800" spc="-1" strike="noStrike">
                <a:solidFill>
                  <a:srgbClr val="ffffff"/>
                </a:solidFill>
                <a:latin typeface="Times New Roman"/>
              </a:rPr>
              <a:t>im. Marszałka Józefa Piłsudskiego w Tomaszowie Lubelskim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r>
              <a:rPr b="1" i="1" lang="pl-PL" sz="2000" spc="-1" strike="noStrike">
                <a:solidFill>
                  <a:srgbClr val="ffffff"/>
                </a:solidFill>
                <a:latin typeface="Times New Roman"/>
              </a:rPr>
              <a:t>Źródła:</a:t>
            </a:r>
            <a:endParaRPr b="0" lang="pl-PL" sz="2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lang="pl-PL" sz="1800" spc="-1" strike="noStrike" u="sng">
                <a:solidFill>
                  <a:srgbClr val="0000ff"/>
                </a:solidFill>
                <a:uFillTx/>
                <a:latin typeface="Times New Roman"/>
                <a:hlinkClick r:id="rId1"/>
              </a:rPr>
              <a:t>https://www.luxmed.pl/dla-pacjentow/zdrowie-w-4-krokach/zdrowie-na-co-dzien/zobacz-co-radzi-lekarz-lux-med/dorosli/zasady-zdrowego-zywienia.html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lang="pl-PL" sz="1800" spc="-1" strike="noStrike" u="sng">
                <a:solidFill>
                  <a:srgbClr val="0000ff"/>
                </a:solidFill>
                <a:uFillTx/>
                <a:latin typeface="Times New Roman"/>
                <a:hlinkClick r:id="rId2"/>
              </a:rPr>
              <a:t>https://sites.google.com/site/zdrowystylzyciabypetitka/szkodliwosc-uzywek---nalogi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lang="pl-PL" sz="1800" spc="-1" strike="noStrike" u="sng">
                <a:solidFill>
                  <a:srgbClr val="0000ff"/>
                </a:solidFill>
                <a:uFillTx/>
                <a:latin typeface="Times New Roman"/>
                <a:hlinkClick r:id="rId3"/>
              </a:rPr>
              <a:t>https://superflavon.eu/odpoczynek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r>
              <a:rPr b="0" lang="pl-PL" sz="1800" spc="-1" strike="noStrike" u="sng">
                <a:solidFill>
                  <a:srgbClr val="0000ff"/>
                </a:solidFill>
                <a:uFillTx/>
                <a:latin typeface="Times New Roman"/>
                <a:hlinkClick r:id="rId4"/>
              </a:rPr>
              <a:t>https://epodreczniki.pl/a/radzimy-sobie-ze-stresem/DghhTE3WT</a:t>
            </a: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</a:pPr>
            <a:endParaRPr b="0" lang="pl-PL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Picture 3" descr=""/>
          <p:cNvPicPr/>
          <p:nvPr/>
        </p:nvPicPr>
        <p:blipFill>
          <a:blip r:embed="rId5"/>
          <a:stretch/>
        </p:blipFill>
        <p:spPr>
          <a:xfrm>
            <a:off x="285840" y="428760"/>
            <a:ext cx="8343720" cy="885600"/>
          </a:xfrm>
          <a:prstGeom prst="rect">
            <a:avLst/>
          </a:prstGeom>
          <a:ln w="9360">
            <a:noFill/>
          </a:ln>
        </p:spPr>
      </p:pic>
    </p:spTree>
  </p:cSld>
  <p:transition advTm="20000">
    <p:random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7" descr="Czym jest zdrowie i jak o nie dbać?"/>
          <p:cNvPicPr/>
          <p:nvPr/>
        </p:nvPicPr>
        <p:blipFill>
          <a:blip r:embed="rId1"/>
          <a:stretch/>
        </p:blipFill>
        <p:spPr>
          <a:xfrm>
            <a:off x="857160" y="142920"/>
            <a:ext cx="7214760" cy="478728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142920" y="4857840"/>
            <a:ext cx="8786520" cy="185688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519"/>
              </a:spcBef>
            </a:pPr>
            <a:r>
              <a:rPr b="0" lang="pl-PL" sz="26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400" spc="-1" strike="noStrike">
                <a:solidFill>
                  <a:srgbClr val="ffffff"/>
                </a:solidFill>
                <a:latin typeface="Times New Roman"/>
              </a:rPr>
              <a:t>Zdrowie jest bardzo ważne dla każdego z nas. Kiedy jesteśmy zdrowi mamy lepsze samopoczucie i więcej możliwości, by korzystać  życia. Dlatego powinniśmy dbać o nie prowadząc zdrowy styl życia</a:t>
            </a: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.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advTm="15000">
    <p:diamond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2" descr=""/>
          <p:cNvPicPr/>
          <p:nvPr/>
        </p:nvPicPr>
        <p:blipFill>
          <a:blip r:embed="rId1"/>
          <a:stretch/>
        </p:blipFill>
        <p:spPr>
          <a:xfrm>
            <a:off x="7215120" y="4809960"/>
            <a:ext cx="1771200" cy="2047680"/>
          </a:xfrm>
          <a:prstGeom prst="rect">
            <a:avLst/>
          </a:prstGeom>
          <a:ln w="9360">
            <a:noFill/>
          </a:ln>
        </p:spPr>
      </p:pic>
      <p:pic>
        <p:nvPicPr>
          <p:cNvPr id="93" name="Picture 9" descr=""/>
          <p:cNvPicPr/>
          <p:nvPr/>
        </p:nvPicPr>
        <p:blipFill>
          <a:blip r:embed="rId2"/>
          <a:stretch/>
        </p:blipFill>
        <p:spPr>
          <a:xfrm>
            <a:off x="1714320" y="2643120"/>
            <a:ext cx="5622480" cy="4071600"/>
          </a:xfrm>
          <a:prstGeom prst="rect">
            <a:avLst/>
          </a:prstGeom>
          <a:ln w="9360">
            <a:noFill/>
          </a:ln>
        </p:spPr>
      </p:pic>
      <p:sp>
        <p:nvSpPr>
          <p:cNvPr id="94" name="TextShape 1"/>
          <p:cNvSpPr txBox="1"/>
          <p:nvPr/>
        </p:nvSpPr>
        <p:spPr>
          <a:xfrm>
            <a:off x="142920" y="142920"/>
            <a:ext cx="8857800" cy="242856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70000"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Odżywianie jest bardzo ważną częścią zdrowego stylu życia. Odżywiając się dostarczamy witaminy i substancje niezbędne do pracy naszego organizmu. 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Nasza dieta powinna być zrównoważona, pełnowartościowa i zróżnicowana oraz powinna dostarczać nam wszystkich składników w ilości dostosowanej do wieku, płci, kondycji fizycznej i rodzaju wykonywanej pracy. 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Warto wzorować się na piramidzie żywieniowej, która pokazuje nam ile pokarmów i z których grup powinniśmy spożyć w ciągu jednego dnia. 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</a:pP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5" name="Picture 3" descr=""/>
          <p:cNvPicPr/>
          <p:nvPr/>
        </p:nvPicPr>
        <p:blipFill>
          <a:blip r:embed="rId3"/>
          <a:stretch/>
        </p:blipFill>
        <p:spPr>
          <a:xfrm>
            <a:off x="6786720" y="3857760"/>
            <a:ext cx="1710360" cy="1213920"/>
          </a:xfrm>
          <a:prstGeom prst="rect">
            <a:avLst/>
          </a:prstGeom>
          <a:ln w="9360">
            <a:noFill/>
          </a:ln>
        </p:spPr>
      </p:pic>
      <p:pic>
        <p:nvPicPr>
          <p:cNvPr id="96" name="Picture 1" descr=""/>
          <p:cNvPicPr/>
          <p:nvPr/>
        </p:nvPicPr>
        <p:blipFill>
          <a:blip r:embed="rId4"/>
          <a:stretch/>
        </p:blipFill>
        <p:spPr>
          <a:xfrm>
            <a:off x="571320" y="3000240"/>
            <a:ext cx="1680120" cy="1856880"/>
          </a:xfrm>
          <a:prstGeom prst="rect">
            <a:avLst/>
          </a:prstGeom>
          <a:ln w="9360">
            <a:noFill/>
          </a:ln>
        </p:spPr>
      </p:pic>
      <p:pic>
        <p:nvPicPr>
          <p:cNvPr id="97" name="Picture 5" descr=""/>
          <p:cNvPicPr/>
          <p:nvPr/>
        </p:nvPicPr>
        <p:blipFill>
          <a:blip r:embed="rId5"/>
          <a:stretch/>
        </p:blipFill>
        <p:spPr>
          <a:xfrm>
            <a:off x="5500800" y="2786040"/>
            <a:ext cx="1537560" cy="1499760"/>
          </a:xfrm>
          <a:prstGeom prst="rect">
            <a:avLst/>
          </a:prstGeom>
          <a:ln w="9360">
            <a:noFill/>
          </a:ln>
        </p:spPr>
      </p:pic>
      <p:pic>
        <p:nvPicPr>
          <p:cNvPr id="98" name="Picture 6" descr=""/>
          <p:cNvPicPr/>
          <p:nvPr/>
        </p:nvPicPr>
        <p:blipFill>
          <a:blip r:embed="rId6"/>
          <a:stretch/>
        </p:blipFill>
        <p:spPr>
          <a:xfrm>
            <a:off x="2214720" y="2643120"/>
            <a:ext cx="1380600" cy="1314000"/>
          </a:xfrm>
          <a:prstGeom prst="rect">
            <a:avLst/>
          </a:prstGeom>
          <a:ln w="9360">
            <a:noFill/>
          </a:ln>
        </p:spPr>
      </p:pic>
      <p:pic>
        <p:nvPicPr>
          <p:cNvPr id="99" name="Picture 4" descr=""/>
          <p:cNvPicPr/>
          <p:nvPr/>
        </p:nvPicPr>
        <p:blipFill>
          <a:blip r:embed="rId7"/>
          <a:stretch/>
        </p:blipFill>
        <p:spPr>
          <a:xfrm>
            <a:off x="214200" y="4755240"/>
            <a:ext cx="1428480" cy="2102400"/>
          </a:xfrm>
          <a:prstGeom prst="rect">
            <a:avLst/>
          </a:prstGeom>
          <a:ln w="9360">
            <a:noFill/>
          </a:ln>
        </p:spPr>
      </p:pic>
    </p:spTree>
  </p:cSld>
  <p:transition advTm="25000"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4" descr="Piątka to magiczna cyfra -&gt; 5 posiłków dziennie i 5 porcji w.. na IDEALNA  SYLWETKA - Zszywka.pl"/>
          <p:cNvPicPr/>
          <p:nvPr/>
        </p:nvPicPr>
        <p:blipFill>
          <a:blip r:embed="rId1"/>
          <a:stretch/>
        </p:blipFill>
        <p:spPr>
          <a:xfrm>
            <a:off x="4643280" y="0"/>
            <a:ext cx="4714560" cy="685764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428760" y="142920"/>
            <a:ext cx="4500360" cy="657180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94000"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r>
              <a:rPr b="1" lang="pl-PL" sz="2200" spc="-1" strike="noStrike">
                <a:solidFill>
                  <a:srgbClr val="ffffff"/>
                </a:solidFill>
                <a:latin typeface="Times New Roman"/>
              </a:rPr>
              <a:t>Aby mieć pewność, że odżywiamy się zdrowo powinniśmy: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Spożywać  5 posiłków dziennie w regularnych odstępach,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Warzywa i owoce powinny być podstawą naszej diety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Starać się pić co najmniej 1,5 - 2,5l wody dziennie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Unikać nadmiernego spożywania cukru i słodyczy 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Ograniczyć spożycie soli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Unikać przetworzonej żywności i gotowych produktów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Arial"/>
              <a:buChar char="•"/>
            </a:pP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Starać się codziennie spożywać nabiał, pełnoziarniste produkty zbożowe oraz nasiona roślin strączkowych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br/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 descr=""/>
          <p:cNvPicPr/>
          <p:nvPr/>
        </p:nvPicPr>
        <p:blipFill>
          <a:blip r:embed="rId1"/>
          <a:stretch/>
        </p:blipFill>
        <p:spPr>
          <a:xfrm>
            <a:off x="857160" y="0"/>
            <a:ext cx="7500600" cy="4519440"/>
          </a:xfrm>
          <a:prstGeom prst="rect">
            <a:avLst/>
          </a:prstGeom>
          <a:ln w="9360">
            <a:noFill/>
          </a:ln>
        </p:spPr>
      </p:pic>
      <p:sp>
        <p:nvSpPr>
          <p:cNvPr id="104" name="TextShape 1"/>
          <p:cNvSpPr txBox="1"/>
          <p:nvPr/>
        </p:nvSpPr>
        <p:spPr>
          <a:xfrm>
            <a:off x="0" y="4500720"/>
            <a:ext cx="9143640" cy="235692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66000"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</a:pP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600" spc="-1" strike="noStrike">
                <a:solidFill>
                  <a:srgbClr val="ffffff"/>
                </a:solidFill>
                <a:latin typeface="Times New Roman"/>
              </a:rPr>
              <a:t>Następną niezwykle ważną kwestą jest aktywny tryb życia. Ruch i ćwiczenia mają korzystny wpływ na czynności wszystkich narządów i sprawność fizyczną człowieka, a formy aktywności fizycznej mogą być różnorodne. Aby być zdrowym warto trenować regularnie. Uprawianie sportu nie musi być nieprzyjemnym obowiązkiem wystarczy tylko, że wybierzemy sport, który nas zainteresuje i którego uprawianie będzie sprawiać nam przyjemność.</a:t>
            </a:r>
            <a:endParaRPr b="0" lang="pl-PL" sz="26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advTm="25000">
    <p:dissolv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42920" y="142920"/>
            <a:ext cx="4000320" cy="657180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8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2800" spc="-1" strike="noStrike">
                <a:solidFill>
                  <a:srgbClr val="ffffff"/>
                </a:solidFill>
                <a:latin typeface="Times New Roman"/>
              </a:rPr>
              <a:t>Aby być zdrowym należy co jakiś czas wykonywać badania. Bardzo dużo osób nie wie, że są chore i często dowiadują się właśnie po okresowych badaniach. Szybsze wykrycie choroby to większa szansa na wyleczenie jej. Oprócz badań ważna jest także higiena osobista. Bez odpowiedniej pielęgnacji nasze ciało będzie zniszczone i bardziej podatne na choroby.  </a:t>
            </a:r>
            <a:endParaRPr b="0" lang="pl-PL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6" name="Picture 11" descr="Jak przekonać dziecko do mycia zębów? - Akademia 5.10.15."/>
          <p:cNvPicPr/>
          <p:nvPr/>
        </p:nvPicPr>
        <p:blipFill>
          <a:blip r:embed="rId1"/>
          <a:stretch/>
        </p:blipFill>
        <p:spPr>
          <a:xfrm>
            <a:off x="4214880" y="3357720"/>
            <a:ext cx="4928760" cy="3142800"/>
          </a:xfrm>
          <a:prstGeom prst="rect">
            <a:avLst/>
          </a:prstGeom>
          <a:ln>
            <a:noFill/>
          </a:ln>
        </p:spPr>
      </p:pic>
      <p:pic>
        <p:nvPicPr>
          <p:cNvPr id="107" name="Picture 13" descr="Zdrowie w naszych rękach – instruktaż mycia rąk | Ziko dla zdrowia"/>
          <p:cNvPicPr/>
          <p:nvPr/>
        </p:nvPicPr>
        <p:blipFill>
          <a:blip r:embed="rId2"/>
          <a:stretch/>
        </p:blipFill>
        <p:spPr>
          <a:xfrm>
            <a:off x="4214880" y="214200"/>
            <a:ext cx="4928760" cy="2928600"/>
          </a:xfrm>
          <a:prstGeom prst="rect">
            <a:avLst/>
          </a:prstGeom>
          <a:ln>
            <a:noFill/>
          </a:ln>
        </p:spPr>
      </p:pic>
    </p:spTree>
  </p:cSld>
  <p:transition advTm="22000">
    <p:wedg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Sen i nauka: jak są ze sobą powiązane? - Blog Szkoła Policealna GoWork.pl"/>
          <p:cNvPicPr/>
          <p:nvPr/>
        </p:nvPicPr>
        <p:blipFill>
          <a:blip r:embed="rId1"/>
          <a:stretch/>
        </p:blipFill>
        <p:spPr>
          <a:xfrm>
            <a:off x="0" y="2786040"/>
            <a:ext cx="5928840" cy="4071600"/>
          </a:xfrm>
          <a:prstGeom prst="rect">
            <a:avLst/>
          </a:prstGeom>
          <a:ln>
            <a:noFill/>
          </a:ln>
        </p:spPr>
      </p:pic>
      <p:pic>
        <p:nvPicPr>
          <p:cNvPr id="109" name="Picture 4" descr="Jak znaleźć czas na relaks - zadbaj o czas na odpoczynek - Psychologia -  Polki.pl"/>
          <p:cNvPicPr/>
          <p:nvPr/>
        </p:nvPicPr>
        <p:blipFill>
          <a:blip r:embed="rId2"/>
          <a:stretch/>
        </p:blipFill>
        <p:spPr>
          <a:xfrm>
            <a:off x="4572000" y="2786040"/>
            <a:ext cx="4571640" cy="4071600"/>
          </a:xfrm>
          <a:prstGeom prst="rect">
            <a:avLst/>
          </a:prstGeom>
          <a:ln>
            <a:noFill/>
          </a:ln>
        </p:spPr>
      </p:pic>
      <p:sp>
        <p:nvSpPr>
          <p:cNvPr id="110" name="TextShape 1"/>
          <p:cNvSpPr txBox="1"/>
          <p:nvPr/>
        </p:nvSpPr>
        <p:spPr>
          <a:xfrm>
            <a:off x="0" y="0"/>
            <a:ext cx="9143640" cy="321444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4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ffffff"/>
                </a:solidFill>
                <a:latin typeface="Calibri"/>
              </a:rPr>
              <a:t>	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</a:pPr>
            <a:r>
              <a:rPr b="0" lang="pl-PL" sz="3000" spc="-1" strike="noStrike">
                <a:solidFill>
                  <a:srgbClr val="ffffff"/>
                </a:solidFill>
                <a:latin typeface="Times New Roman"/>
              </a:rPr>
              <a:t>	</a:t>
            </a:r>
            <a:r>
              <a:rPr b="0" lang="pl-PL" sz="3000" spc="-1" strike="noStrike">
                <a:solidFill>
                  <a:srgbClr val="ffffff"/>
                </a:solidFill>
                <a:latin typeface="Times New Roman"/>
              </a:rPr>
              <a:t>Ćwiczenia i aktywność fizyczna są bardzo ważne, ale równie ważny jest odpoczynek i odpowiednia ilość snu. Bez tego człowiek nie jest w stanie funkcjonować, a nawet jeśli to bardzo krótko. Ma to ogromne znaczenie dla zachowania dobrego samopoczucia fizycznego, psychicznego i społecznego.  Każdy człowiek potrzebuje zdrowego snu oraz odpoczynku w ciągu dnia. Dzieci od 5 do 10 lat powinny spać przez </a:t>
            </a:r>
            <a:endParaRPr b="0" lang="pl-PL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01"/>
              </a:spcBef>
            </a:pPr>
            <a:r>
              <a:rPr b="0" lang="pl-PL" sz="3000" spc="-1" strike="noStrike">
                <a:solidFill>
                  <a:srgbClr val="ffffff"/>
                </a:solidFill>
                <a:latin typeface="Times New Roman"/>
              </a:rPr>
              <a:t>10-11 godzin, młodzież od 8,5 – 9 godzin, natomiast dorośli 7-9 godzin. W ciągu dnia powinniśmy znaleźć od 30 do 60 min na odpoczynek dla naszego ciała.</a:t>
            </a:r>
            <a:endParaRPr b="0" lang="pl-PL" sz="30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80"/>
              </a:spcBef>
            </a:pPr>
            <a:endParaRPr b="0" lang="pl-PL" sz="3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advTm="27000">
    <p:checker dir="vert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Shape 2"/>
          <p:cNvSpPr txBox="1"/>
          <p:nvPr/>
        </p:nvSpPr>
        <p:spPr>
          <a:xfrm>
            <a:off x="4500720" y="142920"/>
            <a:ext cx="4500360" cy="650052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</a:pPr>
            <a:r>
              <a:rPr b="0" lang="pl-PL" sz="2200" spc="-1" strike="noStrike">
                <a:solidFill>
                  <a:srgbClr val="ffffff"/>
                </a:solidFill>
                <a:latin typeface="Calibri"/>
              </a:rPr>
              <a:t>	</a:t>
            </a:r>
            <a:r>
              <a:rPr b="0" lang="pl-PL" sz="2200" spc="-1" strike="noStrike">
                <a:solidFill>
                  <a:srgbClr val="ffffff"/>
                </a:solidFill>
                <a:latin typeface="Times New Roman"/>
              </a:rPr>
              <a:t>Jednym z warunków zachowania zdrowia jest unikanie szkodliwych używek: papierosów, alkoholu i narkotyków. Nieodparty nawyk korzystania z używek nazywamy nałogiem albo uzależnieniem. Wszystkie nałogi prowadzą do zaburzeń w funkcjonowaniu organizmu, a nawet do przedwczesnej śmierci. Powodują stopniowe wycieńczenie organizmu, a nawet śmierć. Jeśli ktoś nas zachęca do próbowania szkodliwych używek, powinniśmy zawsze zdecydowanie odmawiać ich przyjęcia.</a:t>
            </a:r>
            <a:endParaRPr b="0" lang="pl-PL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4" name="Picture 2" descr="Na czym polega uzależnienie od alkoholu i jakie są metody leczenia  alkoholizmu? | Strona Zdrowia"/>
          <p:cNvPicPr/>
          <p:nvPr/>
        </p:nvPicPr>
        <p:blipFill>
          <a:blip r:embed="rId1"/>
          <a:stretch/>
        </p:blipFill>
        <p:spPr>
          <a:xfrm>
            <a:off x="0" y="0"/>
            <a:ext cx="4428720" cy="2642760"/>
          </a:xfrm>
          <a:prstGeom prst="rect">
            <a:avLst/>
          </a:prstGeom>
          <a:ln>
            <a:noFill/>
          </a:ln>
        </p:spPr>
      </p:pic>
      <p:pic>
        <p:nvPicPr>
          <p:cNvPr id="115" name="Picture 4" descr="Na czym polega uzależnienie od narkotyków? - Narkotyki - portal  Zdrowie-Życie.pl"/>
          <p:cNvPicPr/>
          <p:nvPr/>
        </p:nvPicPr>
        <p:blipFill>
          <a:blip r:embed="rId2"/>
          <a:stretch/>
        </p:blipFill>
        <p:spPr>
          <a:xfrm>
            <a:off x="0" y="2214720"/>
            <a:ext cx="4428720" cy="2714400"/>
          </a:xfrm>
          <a:prstGeom prst="rect">
            <a:avLst/>
          </a:prstGeom>
          <a:ln>
            <a:noFill/>
          </a:ln>
        </p:spPr>
      </p:pic>
      <p:sp>
        <p:nvSpPr>
          <p:cNvPr id="11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18" name="Picture 12" descr="Uzależnienie od nikotyny – Objawy i leczenie - Zdrowie i uroda z natury"/>
          <p:cNvPicPr/>
          <p:nvPr/>
        </p:nvPicPr>
        <p:blipFill>
          <a:blip r:embed="rId3"/>
          <a:stretch/>
        </p:blipFill>
        <p:spPr>
          <a:xfrm>
            <a:off x="0" y="4429080"/>
            <a:ext cx="4428720" cy="2428560"/>
          </a:xfrm>
          <a:prstGeom prst="rect">
            <a:avLst/>
          </a:prstGeom>
          <a:ln>
            <a:noFill/>
          </a:ln>
        </p:spPr>
      </p:pic>
    </p:spTree>
  </p:cSld>
  <p:transition advTm="24000">
    <p:wheel spokes="2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"/>
          <p:cNvPicPr/>
          <p:nvPr/>
        </p:nvPicPr>
        <p:blipFill>
          <a:blip r:embed="rId1"/>
          <a:stretch/>
        </p:blipFill>
        <p:spPr>
          <a:xfrm>
            <a:off x="0" y="2714760"/>
            <a:ext cx="8929440" cy="3928680"/>
          </a:xfrm>
          <a:prstGeom prst="rect">
            <a:avLst/>
          </a:prstGeom>
          <a:ln w="9360">
            <a:noFill/>
          </a:ln>
        </p:spPr>
      </p:pic>
      <p:sp>
        <p:nvSpPr>
          <p:cNvPr id="120" name="TextShape 1"/>
          <p:cNvSpPr txBox="1"/>
          <p:nvPr/>
        </p:nvSpPr>
        <p:spPr>
          <a:xfrm>
            <a:off x="214200" y="142920"/>
            <a:ext cx="8786520" cy="2696760"/>
          </a:xfrm>
          <a:prstGeom prst="rect">
            <a:avLst/>
          </a:prstGeom>
          <a:solidFill>
            <a:srgbClr val="74b230"/>
          </a:solidFill>
          <a:ln w="38160">
            <a:solidFill>
              <a:srgbClr val="ffffff"/>
            </a:solidFill>
            <a:round/>
          </a:ln>
          <a:effectLst>
            <a:outerShdw dist="20160" dir="5400000">
              <a:srgbClr val="000000">
                <a:alpha val="38000"/>
              </a:srgbClr>
            </a:outerShdw>
          </a:effectLst>
        </p:spPr>
        <p:txBody>
          <a:bodyPr>
            <a:normAutofit fontScale="42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pl-PL" sz="3200" spc="-1" strike="noStrike">
                <a:solidFill>
                  <a:srgbClr val="ffffff"/>
                </a:solidFill>
                <a:latin typeface="Times New Roman"/>
              </a:rPr>
              <a:t>Umiarkowany stres jest niezbędny do funkcjonowania organizmu – - pobudza do działania, pomaga się skoncentrować, pokonać przeszkody i osiągnąć cel. Jednak długotrwały stres zaburza równowagę organizmu oraz jest powodem wielu chorób i schorzeń. Ze stresem spotykamy się na co dzień. Nie damy rady go całkowicie usunąć z naszego życia, ale możemy spróbować go ograniczyć i nauczyć się z nim radzić.</a:t>
            </a:r>
            <a:endParaRPr b="0" lang="pl-PL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transition advTm="25000">
    <p:cover dir="l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1546</TotalTime>
  <Application>LibreOffice/6.4.2.2$Windows_X86_64 LibreOffice_project/4e471d8c02c9c90f512f7f9ead8875b57fcb1ec3</Application>
  <Words>215</Words>
  <Paragraphs>34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2021-05-06T06:06:17Z</dcterms:created>
  <dc:creator>ideapad</dc:creator>
  <dc:description/>
  <dc:language>pl-PL</dc:language>
  <cp:lastModifiedBy/>
  <dcterms:modified xsi:type="dcterms:W3CDTF">2021-05-31T10:10:29Z</dcterms:modified>
  <cp:revision>49</cp:revision>
  <dc:subject/>
  <dc:title>W zdrowym ciele zdrowy duch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Pokaz na ekranie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11</vt:i4>
  </property>
</Properties>
</file>